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574"/>
    <p:restoredTop sz="96512"/>
  </p:normalViewPr>
  <p:slideViewPr>
    <p:cSldViewPr snapToGrid="0">
      <p:cViewPr varScale="1">
        <p:scale>
          <a:sx n="135" d="100"/>
          <a:sy n="135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Baseline Accuracy on Test Set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Bert-base-uncased</c:v>
                </c:pt>
                <c:pt idx="1">
                  <c:v>FinBert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0.44</c:v>
                </c:pt>
                <c:pt idx="1">
                  <c:v>0.79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091-7048-8F21-094993ECCC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94939712"/>
        <c:axId val="1107042352"/>
      </c:barChart>
      <c:catAx>
        <c:axId val="794939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7042352"/>
        <c:crosses val="autoZero"/>
        <c:auto val="1"/>
        <c:lblAlgn val="ctr"/>
        <c:lblOffset val="100"/>
        <c:noMultiLvlLbl val="0"/>
      </c:catAx>
      <c:valAx>
        <c:axId val="11070423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4939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Fine-Tuned Accuracy</a:t>
            </a:r>
            <a:r>
              <a:rPr lang="en-US" baseline="0" dirty="0"/>
              <a:t> for Bert-Base-Uncased</a:t>
            </a:r>
          </a:p>
        </c:rich>
      </c:tx>
      <c:layout>
        <c:manualLayout>
          <c:xMode val="edge"/>
          <c:yMode val="edge"/>
          <c:x val="0.1640336703478914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Sheet1!$A$2:$A$7</c:f>
              <c:numCache>
                <c:formatCode>0%</c:formatCode>
                <c:ptCount val="6"/>
                <c:pt idx="0">
                  <c:v>0</c:v>
                </c:pt>
                <c:pt idx="1">
                  <c:v>0.1</c:v>
                </c:pt>
                <c:pt idx="2">
                  <c:v>0.25</c:v>
                </c:pt>
                <c:pt idx="3">
                  <c:v>0.5</c:v>
                </c:pt>
                <c:pt idx="4">
                  <c:v>0.75</c:v>
                </c:pt>
                <c:pt idx="5">
                  <c:v>1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0.44</c:v>
                </c:pt>
                <c:pt idx="1">
                  <c:v>0.76490000000000002</c:v>
                </c:pt>
                <c:pt idx="2">
                  <c:v>0.8175</c:v>
                </c:pt>
                <c:pt idx="3">
                  <c:v>0.84630000000000005</c:v>
                </c:pt>
                <c:pt idx="4">
                  <c:v>0.84219999999999995</c:v>
                </c:pt>
                <c:pt idx="5">
                  <c:v>0.85560000000000003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68-A24C-879D-F0112A0651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1442768"/>
        <c:axId val="1961444496"/>
      </c:lineChart>
      <c:catAx>
        <c:axId val="1961442768"/>
        <c:scaling>
          <c:orientation val="minMax"/>
        </c:scaling>
        <c:delete val="0"/>
        <c:axPos val="b"/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1444496"/>
        <c:crosses val="autoZero"/>
        <c:auto val="1"/>
        <c:lblAlgn val="ctr"/>
        <c:lblOffset val="100"/>
        <c:noMultiLvlLbl val="0"/>
      </c:catAx>
      <c:valAx>
        <c:axId val="1961444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144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B4D55-6BDE-DF49-8F21-5A13E04A6917}" type="datetimeFigureOut">
              <a:rPr lang="en-US" smtClean="0"/>
              <a:t>5/5/25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3C915-1C8D-454D-B4C8-D84054779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18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{'10%': {'accuracy': 0.7649484536082474, 'precision': 0.7754458719371001, 'recall': 0.65884052815871, 'f1': 0.6969165399353873, '</a:t>
            </a:r>
            <a:r>
              <a:rPr lang="en-US" sz="1200" dirty="0" err="1"/>
              <a:t>confusion_matrix</a:t>
            </a:r>
            <a:r>
              <a:rPr lang="en-US" sz="1200" dirty="0"/>
              <a:t>': array([[ 65, 31, 25], [ 9, 540, 27], [ 4, 132, 137]])}, '25%': {'accuracy': 0.8175257731958763, 'precision': 0.7899142235063906, 'recall': 0.8178292141360325, 'f1': 0.802200816142331, '</a:t>
            </a:r>
            <a:r>
              <a:rPr lang="en-US" sz="1200" dirty="0" err="1"/>
              <a:t>confusion_matrix</a:t>
            </a:r>
            <a:r>
              <a:rPr lang="en-US" sz="1200" dirty="0"/>
              <a:t>': array([[100, 15, 6], [ 23, 473, 80], [ 8, 45, 220]])}, '50%': {'accuracy': 0.8463917525773196, 'precision': 0.8290660704884676, 'recall': 0.8282137685546777, 'f1': 0.8249422369974345, '</a:t>
            </a:r>
            <a:r>
              <a:rPr lang="en-US" sz="1200" dirty="0" err="1"/>
              <a:t>confusion_matrix</a:t>
            </a:r>
            <a:r>
              <a:rPr lang="en-US" sz="1200" dirty="0"/>
              <a:t>': array([[105, 16, 0], [ 23, 522, 31], [ 9, 70, 194]])}, '75%': {'accuracy': 0.8422680412371134, 'precision': 0.8100460883753007, 'recall': 0.8499131865609139, 'f1': 0.8275668802816778, '</a:t>
            </a:r>
            <a:r>
              <a:rPr lang="en-US" sz="1200" dirty="0" err="1"/>
              <a:t>confusion_matrix</a:t>
            </a:r>
            <a:r>
              <a:rPr lang="en-US" sz="1200" dirty="0"/>
              <a:t>': array([[106, 13, 2], [ 25, 483, 68], [ 9, 36, 228]])}, '100%': {'accuracy': 0.8556701030927835, 'precision': 0.8572636351581607, 'recall': 0.8218992182060364, 'f1': 0.8360020156017848, '</a:t>
            </a:r>
            <a:r>
              <a:rPr lang="en-US" sz="1200" dirty="0" err="1"/>
              <a:t>confusion_matrix</a:t>
            </a:r>
            <a:r>
              <a:rPr lang="en-US" sz="1200" dirty="0"/>
              <a:t>': array([[100, 18, 3], [ 14, 537, 25], [ 4, 76, 193]])}}</a:t>
            </a:r>
            <a:endParaRPr lang="en-US" sz="1800" dirty="0">
              <a:latin typeface="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3C915-1C8D-454D-B4C8-D840547793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94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A856A-7970-7BB3-9588-B0C55A4A2F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AA0EE7-ECAF-67F0-9410-FC3361228E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1931F-CD6C-D301-CFC2-E9DF0B6CA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04C9C-D369-89FC-868F-A469E1CB2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49A87-0BF5-E0D7-4002-8F426C2D1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60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A0C94-69EA-5BDA-AD12-F2AAA25E9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5B8610-1CAE-5CCC-E2A3-CF1B140F0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83DFB-BACC-723D-A3D2-26E71DE60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9381D-60BB-0C4C-C1EF-43538619F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A1F6A-AB01-3B70-CB2D-FFD85C08B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810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E314F4-488C-7688-8DFA-1A0D2A135C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0EA532-DA45-4799-4CBC-A363E72F33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EC677-5B42-B91F-31C6-4CA89538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DBFA1-1E39-27D8-4257-3651ABFCC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D1EDE-AC85-3659-C4FF-AFCC4C3F5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89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B3E76-9A05-27A2-E60F-178EB089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0F68C-D59B-7E24-BA41-11F176367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9CC38-5061-23DE-9B61-8B021A0B3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30508-DFE5-A699-971D-460C2047E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397D6-0EC5-4ECE-0A08-0FE715BDA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996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0AECA-7B8C-0994-AA28-6CFB669F9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365D30-1FB3-226F-C773-B47527A56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99200-D097-7FA6-7DC7-C66360853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96E6F-5D2B-936D-542F-2E663BD87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C8F0C-B41A-3992-C0F3-FAA7027D5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250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C971C-EC98-DE13-C9BB-DA64175E0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0BDE9-117A-A6C9-30B3-D4124FE88B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B8552F-FB7B-592C-2191-43DAFCD38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65CAB-1C1C-19B3-2ADC-0D9542391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AA6215-5F3B-804D-C989-770C259DA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077B71-3A24-DEAB-605A-E1A457EE1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85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2FDED-158F-1964-BAA9-6F363F32C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912E7-6E94-3BCA-08E7-B46298D35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8C341-F913-7943-0176-6298EDB5B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984BA8-1285-91D4-B3C7-A238957B36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B9FF24-667B-F68F-EC6A-1CD95AAA62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3A9937-DC4A-411D-E2C0-C7584CD33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8B0C24-5A15-0D23-1285-5F2B9B145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097EDA-25E3-9BBB-0F83-E23308C42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92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AA82-FF89-27BB-CA92-FF03C1301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604B1A-868B-D13E-1D4F-0B68634F9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CECF60-0EB9-9E8E-50DB-672793E48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5022A9-BE8F-E7A1-1464-2A1711130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654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EA70E6-9F9A-7D91-32F5-0ABA506E3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556B07-9B4D-C2B6-2C84-491E1A88A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758E32-FF8B-1BC0-D2FC-3B37F9388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82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DF07-834B-8CA8-8815-D0CBA354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465F1-C461-555C-E1FE-7FD086060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8F7FAE-B714-46BA-3D04-2C05066700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E181E0-8626-2061-0E15-44D3FB6A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78900-EB9D-BF87-DFCA-9172613F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F90F-0E4E-4122-F11F-1DE1A9783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890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09F30-E7BF-9FA7-DCAA-3A2182939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7BF340-C3F4-3C3C-5EFA-9A86DB25C0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D07F71-000B-8066-5177-2E3159FFD9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A30773-BBE2-A60B-39D6-E1573718E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52F8F1-7832-6DEF-9347-B084D40C3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B480FF-7C5B-41B8-4FEC-BA1194CC1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637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F9A0B6-0BC9-700E-168F-6FABE5560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EA6FED-3DBE-A8C3-B4C5-C16199F98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6666F-008D-7E22-AE5C-210F02374F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0F554-17C6-1344-A753-48F434C952AD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8758B-CC87-6263-29E8-C40A35271D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00FCB-BD45-E2B7-DB49-57FF05F323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F12CA-1C83-0B45-93F7-D68D1FAAD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134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hyperlink" Target="https://huggingface.co/datasets/takala/financial_phraseban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0F2C4-1F88-7842-E150-666E0741FF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b="1" kern="0" dirty="0">
                <a:effectLst/>
                <a:latin typeface=""/>
                <a:ea typeface="Times New Roman" panose="02020603050405020304" pitchFamily="18" charset="0"/>
              </a:rPr>
              <a:t>Sentiment Analysis on Financial Text Using General and Domain-Specific Language Models</a:t>
            </a:r>
            <a:r>
              <a:rPr lang="en-US" sz="8000" b="1" dirty="0">
                <a:effectLst/>
                <a:latin typeface=""/>
              </a:rPr>
              <a:t> </a:t>
            </a:r>
            <a:endParaRPr lang="en-US" sz="8000" b="1" dirty="0">
              <a:latin typeface="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E090DA-23BC-071D-7BE8-B7910830C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Sulman Haque</a:t>
            </a:r>
          </a:p>
          <a:p>
            <a:r>
              <a:rPr lang="en-US"/>
              <a:t>CSBP 4380– </a:t>
            </a:r>
            <a:r>
              <a:rPr lang="en-US" dirty="0"/>
              <a:t>NLP</a:t>
            </a:r>
          </a:p>
          <a:p>
            <a:r>
              <a:rPr lang="en-US" dirty="0"/>
              <a:t>4/22/2025</a:t>
            </a:r>
          </a:p>
        </p:txBody>
      </p:sp>
      <p:pic>
        <p:nvPicPr>
          <p:cNvPr id="29" name="Audio 28">
            <a:extLst>
              <a:ext uri="{FF2B5EF4-FFF2-40B4-BE49-F238E27FC236}">
                <a16:creationId xmlns:a16="http://schemas.microsoft.com/office/drawing/2014/main" id="{EF089FEF-429A-ADE2-54F8-231B161D2B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251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3"/>
    </mc:Choice>
    <mc:Fallback xmlns="">
      <p:transition spd="slow" advTm="13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770D-A854-BC39-50A9-EF7A6D1D2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"/>
              </a:rPr>
              <a:t>CONCLUSION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CCA0-3E58-6BF5-667D-9A5B645A0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39"/>
            <a:ext cx="10515600" cy="5024024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"/>
              </a:rPr>
              <a:t>Existing financial domain LLMs generally perform better than general models off the shelf</a:t>
            </a:r>
          </a:p>
          <a:p>
            <a:r>
              <a:rPr lang="en-US" sz="1800" dirty="0">
                <a:latin typeface=""/>
              </a:rPr>
              <a:t>Tuning general models for specific tasks sees large improvements with relatively small datasets, comparable to existing domain-specific LLMs</a:t>
            </a:r>
          </a:p>
          <a:p>
            <a:endParaRPr lang="en-US" sz="1800" dirty="0">
              <a:latin typeface=""/>
            </a:endParaRPr>
          </a:p>
          <a:p>
            <a:r>
              <a:rPr lang="en-US" sz="1800" dirty="0">
                <a:latin typeface=""/>
              </a:rPr>
              <a:t>Extend this work with more datasets (</a:t>
            </a:r>
            <a:r>
              <a:rPr lang="en-US" sz="1800" dirty="0" err="1">
                <a:latin typeface=""/>
              </a:rPr>
              <a:t>FiQA</a:t>
            </a:r>
            <a:r>
              <a:rPr lang="en-US" sz="1800" dirty="0">
                <a:latin typeface=""/>
              </a:rPr>
              <a:t>)</a:t>
            </a:r>
          </a:p>
          <a:p>
            <a:r>
              <a:rPr lang="en-US" sz="1800" dirty="0">
                <a:latin typeface=""/>
              </a:rPr>
              <a:t>Work with larger encoder-decoder models</a:t>
            </a:r>
          </a:p>
          <a:p>
            <a:r>
              <a:rPr lang="en-US" sz="1800" dirty="0">
                <a:latin typeface=""/>
              </a:rPr>
              <a:t>Explore instruction tuning with encoder-decoder models</a:t>
            </a:r>
          </a:p>
          <a:p>
            <a:endParaRPr lang="en-US" sz="1800" dirty="0">
              <a:latin typeface=""/>
            </a:endParaRPr>
          </a:p>
          <a:p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</p:txBody>
      </p:sp>
      <p:pic>
        <p:nvPicPr>
          <p:cNvPr id="12" name="Audio 11">
            <a:extLst>
              <a:ext uri="{FF2B5EF4-FFF2-40B4-BE49-F238E27FC236}">
                <a16:creationId xmlns:a16="http://schemas.microsoft.com/office/drawing/2014/main" id="{9C6A8A01-0916-BED4-B143-E6C3A6196D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68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389"/>
    </mc:Choice>
    <mc:Fallback xmlns="">
      <p:transition spd="slow" advTm="703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770D-A854-BC39-50A9-EF7A6D1D2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Autofit/>
          </a:bodyPr>
          <a:lstStyle/>
          <a:p>
            <a:endParaRPr lang="en-US" sz="2400" dirty="0">
              <a:latin typeface="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CCA0-3E58-6BF5-667D-9A5B645A0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39"/>
            <a:ext cx="10515600" cy="5024024"/>
          </a:xfrm>
        </p:spPr>
        <p:txBody>
          <a:bodyPr>
            <a:normAutofit fontScale="55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Title Slide</a:t>
            </a:r>
            <a:endParaRPr lang="en-US" b="0" i="0" dirty="0">
              <a:solidFill>
                <a:srgbClr val="444444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Your name, project title, and course info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Problem Overview</a:t>
            </a:r>
            <a:endParaRPr lang="en-US" b="0" i="0" dirty="0">
              <a:solidFill>
                <a:srgbClr val="444444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What NLP task are you tackling? Why is it interesting or useful?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Motivation &amp; Goals</a:t>
            </a:r>
            <a:endParaRPr lang="en-US" b="0" i="0" dirty="0">
              <a:solidFill>
                <a:srgbClr val="444444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What are you trying to achieve? What's your main research question or objective?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Dataset Description</a:t>
            </a:r>
            <a:endParaRPr lang="en-US" b="0" i="0" dirty="0">
              <a:solidFill>
                <a:srgbClr val="444444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Source, size, structure, and any cleaning/preprocessing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Approach Overview</a:t>
            </a:r>
            <a:endParaRPr lang="en-US" b="0" i="0" dirty="0">
              <a:solidFill>
                <a:srgbClr val="444444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Your overall plan: baseline, main model(s), or methods used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Tools &amp; Techniques</a:t>
            </a:r>
            <a:endParaRPr lang="en-US" b="0" i="0" dirty="0">
              <a:solidFill>
                <a:srgbClr val="444444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Key libraries, frameworks (e.g., Hugging Face, 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spaCy</a:t>
            </a:r>
            <a:r>
              <a:rPr lang="en-US" b="0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), models (e.g., BERT)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Experiments &amp; Analysis</a:t>
            </a:r>
            <a:endParaRPr lang="en-US" b="0" i="0" dirty="0">
              <a:solidFill>
                <a:srgbClr val="444444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What you tried, what worked/didn’t, any comparisons made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Results</a:t>
            </a:r>
            <a:endParaRPr lang="en-US" b="0" i="0" dirty="0">
              <a:solidFill>
                <a:srgbClr val="444444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Key metrics, visualizations, or examples of output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Challenges &amp; Lessons Learned</a:t>
            </a:r>
            <a:endParaRPr lang="en-US" b="0" i="0" dirty="0">
              <a:solidFill>
                <a:srgbClr val="444444"/>
              </a:solidFill>
              <a:effectLst/>
              <a:latin typeface="Helvetica Neue" panose="02000503000000020004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Obstacles you faced and what you learned from the process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Conclusion &amp; Future Work</a:t>
            </a:r>
            <a:endParaRPr lang="en-US" b="0" i="0" dirty="0">
              <a:solidFill>
                <a:srgbClr val="444444"/>
              </a:solidFill>
              <a:effectLst/>
              <a:latin typeface="Helvetica Neue" panose="02000503000000020004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  <a:t>Final takeaways and any ideas for extending the project</a:t>
            </a:r>
          </a:p>
          <a:p>
            <a:endParaRPr lang="en-US" sz="18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412998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770D-A854-BC39-50A9-EF7A6D1D2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"/>
              </a:rPr>
              <a:t>PROBLEM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CCA0-3E58-6BF5-667D-9A5B645A0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39"/>
            <a:ext cx="10515600" cy="50240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"/>
              </a:rPr>
              <a:t>Industry Opportunity:</a:t>
            </a:r>
          </a:p>
          <a:p>
            <a:r>
              <a:rPr lang="en-US" sz="1800" dirty="0">
                <a:latin typeface=""/>
              </a:rPr>
              <a:t>Decision-making in the financial industry is heavily reliant on numerical and textual data</a:t>
            </a:r>
          </a:p>
          <a:p>
            <a:r>
              <a:rPr lang="en-US" sz="1800" dirty="0">
                <a:latin typeface=""/>
              </a:rPr>
              <a:t>Financial sentiment is often a useful heuristic that can influence investor behavior, market trends, and algorithm trading decisions</a:t>
            </a:r>
          </a:p>
          <a:p>
            <a:r>
              <a:rPr lang="en-US" sz="1800" dirty="0">
                <a:latin typeface=""/>
              </a:rPr>
              <a:t>Automating this task can help institutions monitor public/company sentiment in real-time</a:t>
            </a:r>
          </a:p>
          <a:p>
            <a:endParaRPr lang="en-US" sz="1800" dirty="0">
              <a:latin typeface=""/>
            </a:endParaRPr>
          </a:p>
          <a:p>
            <a:endParaRPr lang="en-US" sz="1800" dirty="0">
              <a:latin typeface=""/>
            </a:endParaRPr>
          </a:p>
          <a:p>
            <a:pPr marL="0" indent="0">
              <a:buNone/>
            </a:pPr>
            <a:r>
              <a:rPr lang="en-US" sz="1800" dirty="0">
                <a:latin typeface=""/>
              </a:rPr>
              <a:t>Technical Problem:</a:t>
            </a:r>
          </a:p>
          <a:p>
            <a:r>
              <a:rPr lang="en-US" sz="1800" dirty="0">
                <a:latin typeface=""/>
              </a:rPr>
              <a:t>Financial sentiment is difficult to determine – consensus needed</a:t>
            </a:r>
          </a:p>
          <a:p>
            <a:r>
              <a:rPr lang="en-US" sz="1800" dirty="0">
                <a:latin typeface=""/>
              </a:rPr>
              <a:t>Tonality is often muted in financial documents</a:t>
            </a:r>
          </a:p>
          <a:p>
            <a:r>
              <a:rPr lang="en-US" sz="1800" dirty="0">
                <a:latin typeface=""/>
              </a:rPr>
              <a:t>Numbers and their relationship to other numbers presents a unique issue in language modeling</a:t>
            </a:r>
          </a:p>
          <a:p>
            <a:endParaRPr lang="en-US" sz="1800" dirty="0">
              <a:latin typeface=""/>
            </a:endParaRPr>
          </a:p>
        </p:txBody>
      </p:sp>
      <p:pic>
        <p:nvPicPr>
          <p:cNvPr id="42" name="Audio 41">
            <a:extLst>
              <a:ext uri="{FF2B5EF4-FFF2-40B4-BE49-F238E27FC236}">
                <a16:creationId xmlns:a16="http://schemas.microsoft.com/office/drawing/2014/main" id="{4B382B94-B1D3-723C-07CC-136CD54A4C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96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578"/>
    </mc:Choice>
    <mc:Fallback xmlns="">
      <p:transition spd="slow" advTm="65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770D-A854-BC39-50A9-EF7A6D1D2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"/>
              </a:rPr>
              <a:t>MOTIVATATION AND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CCA0-3E58-6BF5-667D-9A5B645A0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39"/>
            <a:ext cx="10515600" cy="50240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"/>
              </a:rPr>
              <a:t>Two objectives:</a:t>
            </a:r>
          </a:p>
          <a:p>
            <a:r>
              <a:rPr lang="en-US" sz="1800" dirty="0">
                <a:latin typeface=""/>
              </a:rPr>
              <a:t>Evaluate performance of general vs domain language models in financial sentiment analysis</a:t>
            </a:r>
          </a:p>
          <a:p>
            <a:r>
              <a:rPr lang="en-US" sz="1800" dirty="0">
                <a:latin typeface=""/>
              </a:rPr>
              <a:t>Evaluate the impact of fine-tuning on general language models to close the gap</a:t>
            </a: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r>
              <a:rPr lang="en-US" sz="1800" dirty="0">
                <a:latin typeface=""/>
              </a:rPr>
              <a:t>Research Questions?</a:t>
            </a:r>
          </a:p>
          <a:p>
            <a:r>
              <a:rPr lang="en-US" sz="1800" dirty="0">
                <a:latin typeface=""/>
              </a:rPr>
              <a:t>Do domain specific language models provide meaningful performance improvement over general models?</a:t>
            </a:r>
          </a:p>
          <a:p>
            <a:r>
              <a:rPr lang="en-US" sz="1800" dirty="0">
                <a:latin typeface=""/>
              </a:rPr>
              <a:t>How much additional fine tuning is required to get to comparable performance for the general model?</a:t>
            </a:r>
          </a:p>
          <a:p>
            <a:pPr marL="0" indent="0">
              <a:buNone/>
            </a:pPr>
            <a:endParaRPr lang="en-US" sz="1800" dirty="0">
              <a:latin typeface=""/>
            </a:endParaRPr>
          </a:p>
        </p:txBody>
      </p:sp>
      <p:pic>
        <p:nvPicPr>
          <p:cNvPr id="40" name="Audio 39">
            <a:extLst>
              <a:ext uri="{FF2B5EF4-FFF2-40B4-BE49-F238E27FC236}">
                <a16:creationId xmlns:a16="http://schemas.microsoft.com/office/drawing/2014/main" id="{C1860341-A40A-A3B0-0BEA-220379DDEA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3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362"/>
    </mc:Choice>
    <mc:Fallback xmlns="">
      <p:transition spd="slow" advTm="36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770D-A854-BC39-50A9-EF7A6D1D2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"/>
              </a:rPr>
              <a:t>DATASET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CCA0-3E58-6BF5-667D-9A5B645A0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39"/>
            <a:ext cx="10515600" cy="50240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"/>
              </a:rPr>
              <a:t>Financial Phrase Bank</a:t>
            </a:r>
          </a:p>
          <a:p>
            <a:r>
              <a:rPr lang="en-US" sz="1800" dirty="0">
                <a:latin typeface=""/>
                <a:hlinkClick r:id="rId4"/>
              </a:rPr>
              <a:t>https://huggingface.co/datasets/takala/financial_phrasebank</a:t>
            </a:r>
            <a:endParaRPr lang="en-US" sz="1800" dirty="0">
              <a:latin typeface=""/>
            </a:endParaRPr>
          </a:p>
          <a:p>
            <a:r>
              <a:rPr lang="en-US" sz="1800" dirty="0">
                <a:latin typeface=""/>
              </a:rPr>
              <a:t>4840 labeled datasets</a:t>
            </a:r>
          </a:p>
          <a:p>
            <a:r>
              <a:rPr lang="en-US" sz="1800" dirty="0">
                <a:latin typeface=""/>
              </a:rPr>
              <a:t>10,000 articles, 53,400 sentences</a:t>
            </a:r>
          </a:p>
          <a:p>
            <a:r>
              <a:rPr lang="en-US" sz="1800" dirty="0">
                <a:latin typeface=""/>
              </a:rPr>
              <a:t>Positive, neutral, negative</a:t>
            </a:r>
          </a:p>
          <a:p>
            <a:r>
              <a:rPr lang="en-US" sz="1800" dirty="0">
                <a:latin typeface=""/>
              </a:rPr>
              <a:t>13 annotators with backgrounds in finance, accounting, economics</a:t>
            </a:r>
          </a:p>
          <a:p>
            <a:r>
              <a:rPr lang="en-US" sz="1800" dirty="0">
                <a:latin typeface=""/>
              </a:rPr>
              <a:t>Consensus varies for each sample</a:t>
            </a:r>
          </a:p>
          <a:p>
            <a:endParaRPr lang="en-US" sz="1800" dirty="0">
              <a:latin typeface=""/>
            </a:endParaRPr>
          </a:p>
          <a:p>
            <a:pPr marL="0" indent="0">
              <a:buNone/>
            </a:pPr>
            <a:r>
              <a:rPr lang="en-US" sz="1800" dirty="0">
                <a:latin typeface=""/>
              </a:rPr>
              <a:t>Data Cleaning:</a:t>
            </a:r>
          </a:p>
          <a:p>
            <a:r>
              <a:rPr lang="en-US" sz="1800" dirty="0">
                <a:latin typeface=""/>
              </a:rPr>
              <a:t>Remapping labels to fit outputs of models</a:t>
            </a:r>
          </a:p>
          <a:p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</p:txBody>
      </p:sp>
      <p:pic>
        <p:nvPicPr>
          <p:cNvPr id="25" name="Audio 24">
            <a:extLst>
              <a:ext uri="{FF2B5EF4-FFF2-40B4-BE49-F238E27FC236}">
                <a16:creationId xmlns:a16="http://schemas.microsoft.com/office/drawing/2014/main" id="{02F89147-6F08-9871-86BB-51D32E9175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561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536"/>
    </mc:Choice>
    <mc:Fallback xmlns="">
      <p:transition spd="slow" advTm="65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770D-A854-BC39-50A9-EF7A6D1D2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"/>
              </a:rPr>
              <a:t>APPROACH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CCA0-3E58-6BF5-667D-9A5B645A0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39"/>
            <a:ext cx="10515600" cy="50240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"/>
              </a:rPr>
              <a:t>Models:</a:t>
            </a:r>
          </a:p>
          <a:p>
            <a:r>
              <a:rPr lang="en-US" sz="1800" dirty="0">
                <a:latin typeface=""/>
              </a:rPr>
              <a:t>General: Bert-base-uncased (110M)</a:t>
            </a:r>
          </a:p>
          <a:p>
            <a:r>
              <a:rPr lang="en-US" sz="1800" dirty="0">
                <a:latin typeface=""/>
              </a:rPr>
              <a:t>Domain: </a:t>
            </a:r>
            <a:r>
              <a:rPr lang="en-US" sz="1800" dirty="0" err="1">
                <a:latin typeface=""/>
              </a:rPr>
              <a:t>FinBert</a:t>
            </a:r>
            <a:r>
              <a:rPr lang="en-US" sz="1800" dirty="0">
                <a:latin typeface=""/>
              </a:rPr>
              <a:t> (110M)</a:t>
            </a:r>
          </a:p>
          <a:p>
            <a:r>
              <a:rPr lang="en-US" sz="1800" dirty="0">
                <a:latin typeface=""/>
              </a:rPr>
              <a:t>Smaller models to deal with GPU memory limitations</a:t>
            </a:r>
          </a:p>
          <a:p>
            <a:endParaRPr lang="en-US" sz="1800" dirty="0">
              <a:latin typeface=""/>
            </a:endParaRPr>
          </a:p>
          <a:p>
            <a:pPr marL="0" indent="0">
              <a:buNone/>
            </a:pPr>
            <a:r>
              <a:rPr lang="en-US" sz="1800" dirty="0">
                <a:latin typeface=""/>
              </a:rPr>
              <a:t>Baseline: evaluate </a:t>
            </a:r>
            <a:r>
              <a:rPr lang="en-US" sz="1800" dirty="0" err="1">
                <a:latin typeface=""/>
              </a:rPr>
              <a:t>bert</a:t>
            </a:r>
            <a:r>
              <a:rPr lang="en-US" sz="1800" dirty="0">
                <a:latin typeface=""/>
              </a:rPr>
              <a:t>-based-uncased vs </a:t>
            </a:r>
            <a:r>
              <a:rPr lang="en-US" sz="1800" dirty="0" err="1">
                <a:latin typeface=""/>
              </a:rPr>
              <a:t>finbert</a:t>
            </a:r>
            <a:r>
              <a:rPr lang="en-US" sz="1800" dirty="0">
                <a:latin typeface=""/>
              </a:rPr>
              <a:t> for accuracy of predictions on financial sentiment</a:t>
            </a:r>
          </a:p>
          <a:p>
            <a:pPr marL="0" indent="0">
              <a:buNone/>
            </a:pPr>
            <a:r>
              <a:rPr lang="en-US" sz="1800" dirty="0">
                <a:latin typeface=""/>
              </a:rPr>
              <a:t>Fine Tuning:</a:t>
            </a:r>
          </a:p>
          <a:p>
            <a:r>
              <a:rPr lang="en-US" sz="1800" dirty="0">
                <a:latin typeface=""/>
              </a:rPr>
              <a:t>Progressively fine-tune base-</a:t>
            </a:r>
            <a:r>
              <a:rPr lang="en-US" sz="1800" dirty="0" err="1">
                <a:latin typeface=""/>
              </a:rPr>
              <a:t>bert</a:t>
            </a:r>
            <a:r>
              <a:rPr lang="en-US" sz="1800" dirty="0">
                <a:latin typeface=""/>
              </a:rPr>
              <a:t> model on training set from 10% 25% 50% 100% and evaluate performance</a:t>
            </a:r>
          </a:p>
        </p:txBody>
      </p:sp>
      <p:pic>
        <p:nvPicPr>
          <p:cNvPr id="20" name="Audio 19">
            <a:extLst>
              <a:ext uri="{FF2B5EF4-FFF2-40B4-BE49-F238E27FC236}">
                <a16:creationId xmlns:a16="http://schemas.microsoft.com/office/drawing/2014/main" id="{99DD798C-FBDC-D313-208D-31C595C1C5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194"/>
    </mc:Choice>
    <mc:Fallback xmlns="">
      <p:transition spd="slow" advTm="65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770D-A854-BC39-50A9-EF7A6D1D2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"/>
              </a:rPr>
              <a:t>TOOLS AND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CCA0-3E58-6BF5-667D-9A5B645A0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39"/>
            <a:ext cx="10515600" cy="50240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"/>
              </a:rPr>
              <a:t>Libraries:</a:t>
            </a:r>
          </a:p>
          <a:p>
            <a:r>
              <a:rPr lang="en-US" sz="1800" dirty="0" err="1">
                <a:latin typeface=""/>
              </a:rPr>
              <a:t>Transfomers</a:t>
            </a:r>
            <a:r>
              <a:rPr lang="en-US" sz="1800" dirty="0">
                <a:latin typeface=""/>
              </a:rPr>
              <a:t> (</a:t>
            </a:r>
            <a:r>
              <a:rPr lang="en-US" sz="1800" dirty="0" err="1">
                <a:latin typeface=""/>
              </a:rPr>
              <a:t>AutoTokenizer</a:t>
            </a:r>
            <a:r>
              <a:rPr lang="en-US" sz="1800" dirty="0">
                <a:latin typeface=""/>
              </a:rPr>
              <a:t>, </a:t>
            </a:r>
            <a:r>
              <a:rPr lang="en-US" sz="1800" dirty="0" err="1">
                <a:latin typeface=""/>
              </a:rPr>
              <a:t>AutoModel</a:t>
            </a:r>
            <a:r>
              <a:rPr lang="en-US" sz="1800" dirty="0">
                <a:latin typeface=""/>
              </a:rPr>
              <a:t>, </a:t>
            </a:r>
            <a:r>
              <a:rPr lang="en-US" sz="1800" dirty="0" err="1">
                <a:latin typeface=""/>
              </a:rPr>
              <a:t>AutoModelForSequenceClassification</a:t>
            </a:r>
            <a:r>
              <a:rPr lang="en-US" sz="1800" dirty="0">
                <a:latin typeface=""/>
              </a:rPr>
              <a:t>)</a:t>
            </a:r>
          </a:p>
          <a:p>
            <a:r>
              <a:rPr lang="en-US" sz="1800" dirty="0">
                <a:latin typeface=""/>
              </a:rPr>
              <a:t>Datasets (contain the dataset)</a:t>
            </a:r>
          </a:p>
          <a:p>
            <a:r>
              <a:rPr lang="en-US" sz="1800" dirty="0">
                <a:latin typeface=""/>
              </a:rPr>
              <a:t>Torch (ML Library)</a:t>
            </a:r>
          </a:p>
          <a:p>
            <a:r>
              <a:rPr lang="en-US" sz="1800" dirty="0">
                <a:latin typeface=""/>
              </a:rPr>
              <a:t>Scikit-learn</a:t>
            </a:r>
          </a:p>
          <a:p>
            <a:r>
              <a:rPr lang="en-US" sz="1800" dirty="0" err="1">
                <a:latin typeface=""/>
              </a:rPr>
              <a:t>Numpy</a:t>
            </a:r>
            <a:r>
              <a:rPr lang="en-US" sz="1800" dirty="0">
                <a:latin typeface=""/>
              </a:rPr>
              <a:t>, </a:t>
            </a:r>
            <a:r>
              <a:rPr lang="en-US" sz="1800" dirty="0" err="1">
                <a:latin typeface=""/>
              </a:rPr>
              <a:t>tqdm</a:t>
            </a:r>
            <a:r>
              <a:rPr lang="en-US" sz="1800" dirty="0">
                <a:latin typeface=""/>
              </a:rPr>
              <a:t>, pandas, matplotlib</a:t>
            </a:r>
          </a:p>
          <a:p>
            <a:r>
              <a:rPr lang="en-US" sz="1800" dirty="0" err="1">
                <a:latin typeface=""/>
              </a:rPr>
              <a:t>DataLoader</a:t>
            </a:r>
            <a:r>
              <a:rPr lang="en-US" sz="1800" dirty="0">
                <a:latin typeface=""/>
              </a:rPr>
              <a:t> (torch – easier for batching data)</a:t>
            </a:r>
          </a:p>
          <a:p>
            <a:r>
              <a:rPr lang="en-US" sz="1800" dirty="0">
                <a:latin typeface=""/>
              </a:rPr>
              <a:t>T4 GPU provided by </a:t>
            </a:r>
            <a:r>
              <a:rPr lang="en-US" sz="1800" dirty="0" err="1">
                <a:latin typeface=""/>
              </a:rPr>
              <a:t>colab</a:t>
            </a: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</p:txBody>
      </p:sp>
      <p:pic>
        <p:nvPicPr>
          <p:cNvPr id="18" name="Audio 17">
            <a:extLst>
              <a:ext uri="{FF2B5EF4-FFF2-40B4-BE49-F238E27FC236}">
                <a16:creationId xmlns:a16="http://schemas.microsoft.com/office/drawing/2014/main" id="{E002E5A2-DF41-3ABB-8800-C99D53B6CD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1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45"/>
    </mc:Choice>
    <mc:Fallback xmlns="">
      <p:transition spd="slow" advTm="49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770D-A854-BC39-50A9-EF7A6D1D2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"/>
              </a:rPr>
              <a:t>EXPERIMENTS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CCA0-3E58-6BF5-667D-9A5B645A0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39"/>
            <a:ext cx="10515600" cy="50240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"/>
              </a:rPr>
              <a:t>Dataset Analysis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1" i="0" dirty="0">
                <a:effectLst/>
                <a:latin typeface=""/>
              </a:rPr>
              <a:t>Positive:</a:t>
            </a:r>
            <a:r>
              <a:rPr lang="en-US" sz="1400" b="0" i="0" dirty="0">
                <a:effectLst/>
                <a:latin typeface=""/>
              </a:rPr>
              <a:t> 1638 positive sentences.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1" i="0" dirty="0">
                <a:effectLst/>
                <a:latin typeface=""/>
              </a:rPr>
              <a:t>Negative:</a:t>
            </a:r>
            <a:r>
              <a:rPr lang="en-US" sz="1400" b="0" i="0" dirty="0">
                <a:effectLst/>
                <a:latin typeface=""/>
              </a:rPr>
              <a:t> 1150 negative sentences.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1" i="0" dirty="0">
                <a:effectLst/>
                <a:latin typeface=""/>
              </a:rPr>
              <a:t>Neutral:</a:t>
            </a:r>
            <a:r>
              <a:rPr lang="en-US" sz="1400" b="0" i="0" dirty="0">
                <a:effectLst/>
                <a:latin typeface=""/>
              </a:rPr>
              <a:t> 2052 neutral sentences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400" dirty="0">
              <a:latin typeface=""/>
            </a:endParaRPr>
          </a:p>
          <a:p>
            <a:pPr marL="0" indent="0" algn="l">
              <a:buNone/>
            </a:pPr>
            <a:r>
              <a:rPr lang="en-US" sz="1400" dirty="0">
                <a:latin typeface=""/>
              </a:rPr>
              <a:t>Pending: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"/>
              </a:rPr>
              <a:t>Spot checking various positive, neutral, negative sentiment and their consensus</a:t>
            </a:r>
            <a:endParaRPr lang="en-US" sz="1400" dirty="0">
              <a:latin typeface="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>
                <a:latin typeface=""/>
              </a:rPr>
              <a:t>Additional analysis on LLM ability to parse sentiment specific to numbers pending..</a:t>
            </a:r>
          </a:p>
          <a:p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</p:txBody>
      </p:sp>
      <p:pic>
        <p:nvPicPr>
          <p:cNvPr id="14" name="Audio 13">
            <a:extLst>
              <a:ext uri="{FF2B5EF4-FFF2-40B4-BE49-F238E27FC236}">
                <a16:creationId xmlns:a16="http://schemas.microsoft.com/office/drawing/2014/main" id="{1EF30FB2-DCDF-63DE-3D7E-EBCE7F3C20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35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96"/>
    </mc:Choice>
    <mc:Fallback xmlns="">
      <p:transition spd="slow" advTm="48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770D-A854-BC39-50A9-EF7A6D1D2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CCA0-3E58-6BF5-667D-9A5B645A0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39"/>
            <a:ext cx="4707835" cy="9442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"/>
              </a:rPr>
              <a:t>Do domain specific language models provide meaningful performance improvement over general models?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79E700-0702-E647-10A1-51551C4FC91E}"/>
              </a:ext>
            </a:extLst>
          </p:cNvPr>
          <p:cNvSpPr txBox="1">
            <a:spLocks/>
          </p:cNvSpPr>
          <p:nvPr/>
        </p:nvSpPr>
        <p:spPr>
          <a:xfrm>
            <a:off x="5850835" y="1152939"/>
            <a:ext cx="4707835" cy="50240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latin typeface=""/>
              </a:rPr>
              <a:t>How much additional fine tuning is required to get to comparable performance for the general model?</a:t>
            </a:r>
          </a:p>
          <a:p>
            <a:endParaRPr lang="en-US" sz="1800" dirty="0">
              <a:latin typeface=""/>
            </a:endParaRPr>
          </a:p>
          <a:p>
            <a:endParaRPr lang="en-US" sz="1800" dirty="0">
              <a:latin typeface="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latin typeface="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latin typeface="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latin typeface="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39E77AB-04CA-38FB-C53C-EBF1A6498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2665378"/>
              </p:ext>
            </p:extLst>
          </p:nvPr>
        </p:nvGraphicFramePr>
        <p:xfrm>
          <a:off x="838199" y="2219737"/>
          <a:ext cx="3948113" cy="33381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EC2A534-A7E7-B8E3-5929-09E401840A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4067360"/>
              </p:ext>
            </p:extLst>
          </p:nvPr>
        </p:nvGraphicFramePr>
        <p:xfrm>
          <a:off x="5850834" y="2097158"/>
          <a:ext cx="4607615" cy="3460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18" name="Audio 17">
            <a:extLst>
              <a:ext uri="{FF2B5EF4-FFF2-40B4-BE49-F238E27FC236}">
                <a16:creationId xmlns:a16="http://schemas.microsoft.com/office/drawing/2014/main" id="{E7E57C60-8F6F-243E-8849-5F1D0CA41E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5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858"/>
    </mc:Choice>
    <mc:Fallback xmlns="">
      <p:transition spd="slow" advTm="106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770D-A854-BC39-50A9-EF7A6D1D2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"/>
              </a:rPr>
              <a:t>CHALLENGES AND 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9CCA0-3E58-6BF5-667D-9A5B645A0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39"/>
            <a:ext cx="10515600" cy="5024024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"/>
              </a:rPr>
              <a:t>Had to review the hugging face tutorials</a:t>
            </a:r>
          </a:p>
          <a:p>
            <a:r>
              <a:rPr lang="en-US" sz="1800" dirty="0">
                <a:latin typeface=""/>
              </a:rPr>
              <a:t>Learning libraries for torch, </a:t>
            </a:r>
            <a:r>
              <a:rPr lang="en-US" sz="1800" dirty="0" err="1">
                <a:latin typeface=""/>
              </a:rPr>
              <a:t>dataloader</a:t>
            </a:r>
            <a:endParaRPr lang="en-US" sz="1800" dirty="0">
              <a:latin typeface=""/>
            </a:endParaRPr>
          </a:p>
          <a:p>
            <a:r>
              <a:rPr lang="en-US" sz="1800" dirty="0">
                <a:latin typeface=""/>
              </a:rPr>
              <a:t>Endless installation of libraries on </a:t>
            </a:r>
            <a:r>
              <a:rPr lang="en-US" sz="1800" dirty="0" err="1">
                <a:latin typeface=""/>
              </a:rPr>
              <a:t>Colab</a:t>
            </a:r>
            <a:endParaRPr lang="en-US" sz="1800" dirty="0">
              <a:latin typeface=""/>
            </a:endParaRPr>
          </a:p>
          <a:p>
            <a:r>
              <a:rPr lang="en-US" sz="1800" dirty="0">
                <a:latin typeface=""/>
              </a:rPr>
              <a:t>Selecting the right model</a:t>
            </a:r>
          </a:p>
          <a:p>
            <a:pPr lvl="1"/>
            <a:r>
              <a:rPr lang="en-US" sz="1400" dirty="0">
                <a:latin typeface=""/>
              </a:rPr>
              <a:t>Encoder only models that could load in GPU</a:t>
            </a:r>
          </a:p>
          <a:p>
            <a:pPr lvl="1"/>
            <a:r>
              <a:rPr lang="en-US" sz="1400" dirty="0">
                <a:latin typeface=""/>
              </a:rPr>
              <a:t>S2S models were too large</a:t>
            </a:r>
          </a:p>
          <a:p>
            <a:pPr lvl="1"/>
            <a:r>
              <a:rPr lang="en-US" sz="1400" dirty="0">
                <a:latin typeface=""/>
              </a:rPr>
              <a:t>No financial LLM decoder model available</a:t>
            </a:r>
          </a:p>
          <a:p>
            <a:r>
              <a:rPr lang="en-US" sz="1800" dirty="0">
                <a:latin typeface=""/>
              </a:rPr>
              <a:t>Getting labels to line up</a:t>
            </a:r>
          </a:p>
          <a:p>
            <a:r>
              <a:rPr lang="en-US" sz="1800" dirty="0">
                <a:latin typeface=""/>
              </a:rPr>
              <a:t>Original training for </a:t>
            </a:r>
            <a:r>
              <a:rPr lang="en-US" sz="1800" dirty="0" err="1">
                <a:latin typeface=""/>
              </a:rPr>
              <a:t>bert</a:t>
            </a:r>
            <a:r>
              <a:rPr lang="en-US" sz="1800" dirty="0">
                <a:latin typeface=""/>
              </a:rPr>
              <a:t>-based-uncased was 33%, made me realize I didn’t do something right</a:t>
            </a:r>
          </a:p>
          <a:p>
            <a:r>
              <a:rPr lang="en-US" sz="1800" dirty="0">
                <a:latin typeface=""/>
              </a:rPr>
              <a:t>Configuring </a:t>
            </a:r>
            <a:r>
              <a:rPr lang="en-US" sz="1800" dirty="0" err="1">
                <a:latin typeface=""/>
              </a:rPr>
              <a:t>bert</a:t>
            </a:r>
            <a:r>
              <a:rPr lang="en-US" sz="1800" dirty="0">
                <a:latin typeface=""/>
              </a:rPr>
              <a:t>-based-uncased to predict three labels</a:t>
            </a:r>
          </a:p>
          <a:p>
            <a:r>
              <a:rPr lang="en-US" sz="1800" dirty="0" err="1">
                <a:latin typeface=""/>
              </a:rPr>
              <a:t>Cuda</a:t>
            </a:r>
            <a:r>
              <a:rPr lang="en-US" sz="1800" dirty="0">
                <a:latin typeface=""/>
              </a:rPr>
              <a:t> for training, CPU for evaluating using scikit</a:t>
            </a:r>
          </a:p>
          <a:p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  <a:p>
            <a:pPr marL="0" indent="0">
              <a:buNone/>
            </a:pPr>
            <a:endParaRPr lang="en-US" sz="1800" dirty="0">
              <a:latin typeface=""/>
            </a:endParaRPr>
          </a:p>
        </p:txBody>
      </p:sp>
      <p:pic>
        <p:nvPicPr>
          <p:cNvPr id="14" name="Audio 13">
            <a:extLst>
              <a:ext uri="{FF2B5EF4-FFF2-40B4-BE49-F238E27FC236}">
                <a16:creationId xmlns:a16="http://schemas.microsoft.com/office/drawing/2014/main" id="{04E083EC-9EA2-0946-511E-49C23AF719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4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008"/>
    </mc:Choice>
    <mc:Fallback xmlns="">
      <p:transition spd="slow" advTm="127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1806</TotalTime>
  <Words>931</Words>
  <Application>Microsoft Macintosh PowerPoint</Application>
  <PresentationFormat>Widescreen</PresentationFormat>
  <Paragraphs>121</Paragraphs>
  <Slides>11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Helvetica Neue</vt:lpstr>
      <vt:lpstr>Office Theme</vt:lpstr>
      <vt:lpstr>Sentiment Analysis on Financial Text Using General and Domain-Specific Language Models </vt:lpstr>
      <vt:lpstr>PROBLEM OVERVIEW</vt:lpstr>
      <vt:lpstr>MOTIVATATION AND GOALS</vt:lpstr>
      <vt:lpstr>DATASET DESCRIPTION</vt:lpstr>
      <vt:lpstr>APPROACH OVERVIEW</vt:lpstr>
      <vt:lpstr>TOOLS AND TECHNIQUES</vt:lpstr>
      <vt:lpstr>EXPERIMENTS AND ANALYSIS</vt:lpstr>
      <vt:lpstr>RESULTS</vt:lpstr>
      <vt:lpstr>CHALLENGES AND LESSONS LEARNED</vt:lpstr>
      <vt:lpstr>CONCLUSION AND FUTURE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on Financial Text Using General and Domain-Specific Language Models </dc:title>
  <dc:creator>Sulman Haque</dc:creator>
  <cp:lastModifiedBy>Sulman Haque</cp:lastModifiedBy>
  <cp:revision>5</cp:revision>
  <dcterms:created xsi:type="dcterms:W3CDTF">2025-04-22T23:04:04Z</dcterms:created>
  <dcterms:modified xsi:type="dcterms:W3CDTF">2025-05-06T19:44:27Z</dcterms:modified>
</cp:coreProperties>
</file>

<file path=docProps/thumbnail.jpeg>
</file>